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147482701" r:id="rId2"/>
    <p:sldId id="2147482706" r:id="rId3"/>
    <p:sldId id="2147482705" r:id="rId4"/>
    <p:sldId id="2147482703" r:id="rId5"/>
    <p:sldId id="2147482704" r:id="rId6"/>
    <p:sldId id="2147482707" r:id="rId7"/>
    <p:sldId id="2147482708" r:id="rId8"/>
    <p:sldId id="2147482709" r:id="rId9"/>
    <p:sldId id="2147482710" r:id="rId10"/>
    <p:sldId id="2147482711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1166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71A3CB-A169-45C7-9614-DF3CFBFCACB5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4BDAA2-A0CA-4379-B250-51AF2FCEE4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364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6A1EDD-726C-8B2F-EE71-4E035EE6D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64BD453-4080-02F7-B6CA-57A89F397B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CC8A12F-84C4-41F3-4798-DB3E1E368E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AFD0649-52D5-74C7-0FA0-FA843BEFC5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255110-F389-4D70-8AC9-2CBC5306A5FC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2614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F6C5D5-125B-207B-CD8F-F09D84C1D5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936ECC0-5B1D-D21F-0BB1-A46392BEC3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A46E61-3C89-1F98-57E3-73F57CC1E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E78D5-EB4F-4666-AE0E-A9AD96E0F95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A1A905-E1F1-80A0-B20D-ED5893FE5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ABF447-FFDD-D0D7-95D5-3BD37BC13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2E4B-FF87-4DBA-8375-CB6132631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3378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D5C411-353B-6827-1BF7-E8B107CD2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9395F7B-CEF8-0407-56F2-2DCD23ED67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C931E3-70A7-F476-0A0F-CCB812416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E78D5-EB4F-4666-AE0E-A9AD96E0F95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AA735A-CB87-B8A7-0F58-CD9711573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A87A49-7C5C-48F9-BB0C-E45769091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2E4B-FF87-4DBA-8375-CB6132631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7499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B4CDE07-9DB0-B263-F11E-8D71C14688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CF84CD1-0F53-97DD-EEC9-69413F343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229088A-7B4C-DF1B-8383-B7054F987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E78D5-EB4F-4666-AE0E-A9AD96E0F95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A03280-0056-21BA-FE65-67245CD50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28380A-BA8E-ACF4-7FCF-9D3B81E8C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2E4B-FF87-4DBA-8375-CB6132631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429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D40C42-C2C0-8940-5695-26F14E9DA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F05A9BC-494C-9AF9-D2DB-E74529499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0EC565F-C405-A789-2EF5-4D090742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E78D5-EB4F-4666-AE0E-A9AD96E0F95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23BD6F-9164-C807-3EB9-F0756A70B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C5E18C-1868-4965-34F9-54AC792D2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2E4B-FF87-4DBA-8375-CB6132631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3865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53D8BF-1A59-9319-686A-6DFD94625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F6D281-4251-3D56-7F3F-547B050A5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75011C-822F-F535-490C-71FBBAB03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E78D5-EB4F-4666-AE0E-A9AD96E0F95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1DCC522-33C3-B5A0-00CF-0E4B5FE8C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80E62B-59AA-AB19-9E95-94DF18E7F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2E4B-FF87-4DBA-8375-CB6132631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637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242456-2161-8B08-FB75-3EAA77DC4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DD6FD5C-4591-92C7-2C8A-B18269D43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86E3874-7B4F-D838-38FB-F1EE7BCCAA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E819956-FE51-D6CC-7D19-4AC61C19C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E78D5-EB4F-4666-AE0E-A9AD96E0F95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98A5D4F-291F-A790-2FF7-96DBC39D6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3F5672E-321C-5277-287F-572B71461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2E4B-FF87-4DBA-8375-CB6132631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030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072D11-AD3E-6D19-59EF-C4E01F945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3C41FC2-EECF-71C6-9D1C-E0FA95610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F9BE676-9172-0D59-38EA-E245146F03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FFEFBD3-D2B2-7218-2BD6-A11391673A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5E79E5F-6A5C-05E8-6C4D-440D25C96F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1F32EFE-4798-09C4-314C-CEE6807DC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E78D5-EB4F-4666-AE0E-A9AD96E0F95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3ED0A9E-5089-F494-43FC-EAC7CA5A9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20F6D9D-5432-B1D7-B13C-D786EE33E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2E4B-FF87-4DBA-8375-CB6132631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3569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5D3020-9C81-6D9E-29B9-E5BE84A2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46B2FE7-F392-9487-5AE3-2B9D518CA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E78D5-EB4F-4666-AE0E-A9AD96E0F95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DE07AD5-4295-10EF-18C3-E6476B4E8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8FD4DC0-9582-CA26-F62D-E84112B61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2E4B-FF87-4DBA-8375-CB6132631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99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AA2FE5A-542C-BC7B-43B8-73F3964A9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E78D5-EB4F-4666-AE0E-A9AD96E0F95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25EEEE-BCB5-7F78-AB94-2598DA06B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A8A2E19-7F76-F9A9-73D3-30372FC4C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2E4B-FF87-4DBA-8375-CB6132631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997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E1A8B3-6AF1-3A74-04F2-04144DBAD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5C63ABA-5659-3422-567E-85D899C07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B6527A9-0B5A-4DE6-1D82-CF480C8885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C51CCB3-F27F-BD64-F2EB-05F927201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E78D5-EB4F-4666-AE0E-A9AD96E0F95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97E6163-3A32-111C-3647-2028B4B6C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77CD9C5-07C4-8D7B-1895-5954B55F0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2E4B-FF87-4DBA-8375-CB6132631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478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9570E6-62FC-6361-9E8C-EFC1FFDD3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C198C7D-BAB1-2587-4ADE-1EDDAA7978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8104635-31A9-5767-8FFF-3C8391478A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2242D06-6C15-8312-B15E-D91FDBEBE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E78D5-EB4F-4666-AE0E-A9AD96E0F95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F617796-1E27-9D07-D0E7-57E9B5AF1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C5540FE-897C-4037-A1B8-AEABED3AD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B2E4B-FF87-4DBA-8375-CB6132631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63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E6C5578-B145-BB8F-FDE3-8B38E47A9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C26DD1F-3954-82C3-AF28-6D3322F996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956F0D2-6392-83BF-94EC-60CC47E719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CE78D5-EB4F-4666-AE0E-A9AD96E0F950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67CCFF-7CDD-329E-D7EC-64ADD33547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1B7BA1D-DF6D-AF86-5B2E-22E7C663AB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FB2E4B-FF87-4DBA-8375-CB6132631B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985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EABCE3-3A8F-530F-F904-8D374F54E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A6289D8-B0A9-A123-958F-4BC85C149A16}"/>
              </a:ext>
            </a:extLst>
          </p:cNvPr>
          <p:cNvSpPr txBox="1"/>
          <p:nvPr/>
        </p:nvSpPr>
        <p:spPr>
          <a:xfrm>
            <a:off x="441586" y="6082"/>
            <a:ext cx="1117430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ja-JP" sz="24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24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図表</a:t>
            </a:r>
            <a:r>
              <a:rPr lang="en-US" altLang="ja-JP" sz="2400" b="1" dirty="0">
                <a:solidFill>
                  <a:prstClr val="black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1-7】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自社版の「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CFO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機能の高度化と効率化のビジョンモデル」の作成</a:t>
            </a:r>
            <a:r>
              <a:rPr kumimoji="1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en-US" altLang="ja-JP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C2CA3084-08DA-4C1A-14DF-2AC9791D1E06}"/>
              </a:ext>
            </a:extLst>
          </p:cNvPr>
          <p:cNvCxnSpPr>
            <a:cxnSpLocks/>
          </p:cNvCxnSpPr>
          <p:nvPr/>
        </p:nvCxnSpPr>
        <p:spPr>
          <a:xfrm flipV="1">
            <a:off x="142079" y="580827"/>
            <a:ext cx="12049921" cy="13589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E703AC4-BB3E-7A31-A592-8EC8092209A3}"/>
              </a:ext>
            </a:extLst>
          </p:cNvPr>
          <p:cNvSpPr txBox="1"/>
          <p:nvPr/>
        </p:nvSpPr>
        <p:spPr>
          <a:xfrm>
            <a:off x="121334" y="1464958"/>
            <a:ext cx="483850" cy="2419575"/>
          </a:xfrm>
          <a:prstGeom prst="rect">
            <a:avLst/>
          </a:prstGeom>
          <a:noFill/>
        </p:spPr>
        <p:txBody>
          <a:bodyPr vert="wordArtVertRtl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戦略的業務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2C7D669-ED96-9803-9AF6-F4CDFE54A293}"/>
              </a:ext>
            </a:extLst>
          </p:cNvPr>
          <p:cNvSpPr txBox="1"/>
          <p:nvPr/>
        </p:nvSpPr>
        <p:spPr>
          <a:xfrm>
            <a:off x="139248" y="4309438"/>
            <a:ext cx="483850" cy="1662175"/>
          </a:xfrm>
          <a:prstGeom prst="rect">
            <a:avLst/>
          </a:prstGeom>
          <a:noFill/>
        </p:spPr>
        <p:txBody>
          <a:bodyPr vert="wordArtVertRtl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定常的業務</a:t>
            </a:r>
          </a:p>
        </p:txBody>
      </p:sp>
      <p:sp>
        <p:nvSpPr>
          <p:cNvPr id="11" name="上下矢印 9">
            <a:extLst>
              <a:ext uri="{FF2B5EF4-FFF2-40B4-BE49-F238E27FC236}">
                <a16:creationId xmlns:a16="http://schemas.microsoft.com/office/drawing/2014/main" id="{408189D4-7846-7C92-FAF9-7487CFAD5FF0}"/>
              </a:ext>
            </a:extLst>
          </p:cNvPr>
          <p:cNvSpPr/>
          <p:nvPr/>
        </p:nvSpPr>
        <p:spPr>
          <a:xfrm>
            <a:off x="441586" y="1355148"/>
            <a:ext cx="358676" cy="504137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445B7767-C2D6-9470-C2A1-87513841B51C}"/>
              </a:ext>
            </a:extLst>
          </p:cNvPr>
          <p:cNvSpPr txBox="1"/>
          <p:nvPr/>
        </p:nvSpPr>
        <p:spPr>
          <a:xfrm>
            <a:off x="8567801" y="6398790"/>
            <a:ext cx="2658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自社の将来ビジョン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EF4E57C5-65DA-8F95-6943-86BFF79681C2}"/>
              </a:ext>
            </a:extLst>
          </p:cNvPr>
          <p:cNvSpPr txBox="1"/>
          <p:nvPr/>
        </p:nvSpPr>
        <p:spPr>
          <a:xfrm>
            <a:off x="3030123" y="6396518"/>
            <a:ext cx="1890793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自社の現在</a:t>
            </a:r>
          </a:p>
        </p:txBody>
      </p:sp>
      <p:cxnSp>
        <p:nvCxnSpPr>
          <p:cNvPr id="48" name="直線コネクタ 47">
            <a:extLst>
              <a:ext uri="{FF2B5EF4-FFF2-40B4-BE49-F238E27FC236}">
                <a16:creationId xmlns:a16="http://schemas.microsoft.com/office/drawing/2014/main" id="{5FBE3F1E-C0C5-7445-4BB4-8633E50A31A6}"/>
              </a:ext>
            </a:extLst>
          </p:cNvPr>
          <p:cNvCxnSpPr>
            <a:cxnSpLocks/>
          </p:cNvCxnSpPr>
          <p:nvPr/>
        </p:nvCxnSpPr>
        <p:spPr>
          <a:xfrm>
            <a:off x="1499547" y="6301415"/>
            <a:ext cx="10525213" cy="50463"/>
          </a:xfrm>
          <a:prstGeom prst="line">
            <a:avLst/>
          </a:prstGeom>
          <a:ln w="984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C850584-AFF8-69FC-57B0-7D5391E39D6E}"/>
              </a:ext>
            </a:extLst>
          </p:cNvPr>
          <p:cNvSpPr txBox="1"/>
          <p:nvPr/>
        </p:nvSpPr>
        <p:spPr>
          <a:xfrm>
            <a:off x="11450332" y="135514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0B58574-8855-E4D2-7AF3-130AAAF8262A}"/>
              </a:ext>
            </a:extLst>
          </p:cNvPr>
          <p:cNvSpPr txBox="1"/>
          <p:nvPr/>
        </p:nvSpPr>
        <p:spPr>
          <a:xfrm>
            <a:off x="58456" y="-726815"/>
            <a:ext cx="1991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2400" dirty="0">
              <a:solidFill>
                <a:prstClr val="black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C664138D-D03E-349E-D0F8-D1C249F2DB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3251" y="6416352"/>
            <a:ext cx="2429062" cy="441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775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AFA40-2E44-7976-EB4F-44ECE4F68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F24121A2-58D7-E68E-5206-303C7CF36F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808796"/>
              </p:ext>
            </p:extLst>
          </p:nvPr>
        </p:nvGraphicFramePr>
        <p:xfrm>
          <a:off x="1347019" y="906863"/>
          <a:ext cx="9635613" cy="40751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65738174"/>
                    </a:ext>
                  </a:extLst>
                </a:gridCol>
                <a:gridCol w="963562">
                  <a:extLst>
                    <a:ext uri="{9D8B030D-6E8A-4147-A177-3AD203B41FA5}">
                      <a16:colId xmlns:a16="http://schemas.microsoft.com/office/drawing/2014/main" val="916617298"/>
                    </a:ext>
                  </a:extLst>
                </a:gridCol>
                <a:gridCol w="1002890">
                  <a:extLst>
                    <a:ext uri="{9D8B030D-6E8A-4147-A177-3AD203B41FA5}">
                      <a16:colId xmlns:a16="http://schemas.microsoft.com/office/drawing/2014/main" val="3678578500"/>
                    </a:ext>
                  </a:extLst>
                </a:gridCol>
                <a:gridCol w="1061884">
                  <a:extLst>
                    <a:ext uri="{9D8B030D-6E8A-4147-A177-3AD203B41FA5}">
                      <a16:colId xmlns:a16="http://schemas.microsoft.com/office/drawing/2014/main" val="2641544574"/>
                    </a:ext>
                  </a:extLst>
                </a:gridCol>
                <a:gridCol w="993058">
                  <a:extLst>
                    <a:ext uri="{9D8B030D-6E8A-4147-A177-3AD203B41FA5}">
                      <a16:colId xmlns:a16="http://schemas.microsoft.com/office/drawing/2014/main" val="433553247"/>
                    </a:ext>
                  </a:extLst>
                </a:gridCol>
                <a:gridCol w="1052052">
                  <a:extLst>
                    <a:ext uri="{9D8B030D-6E8A-4147-A177-3AD203B41FA5}">
                      <a16:colId xmlns:a16="http://schemas.microsoft.com/office/drawing/2014/main" val="3366876880"/>
                    </a:ext>
                  </a:extLst>
                </a:gridCol>
                <a:gridCol w="1042219">
                  <a:extLst>
                    <a:ext uri="{9D8B030D-6E8A-4147-A177-3AD203B41FA5}">
                      <a16:colId xmlns:a16="http://schemas.microsoft.com/office/drawing/2014/main" val="1535780768"/>
                    </a:ext>
                  </a:extLst>
                </a:gridCol>
                <a:gridCol w="993058">
                  <a:extLst>
                    <a:ext uri="{9D8B030D-6E8A-4147-A177-3AD203B41FA5}">
                      <a16:colId xmlns:a16="http://schemas.microsoft.com/office/drawing/2014/main" val="504034336"/>
                    </a:ext>
                  </a:extLst>
                </a:gridCol>
                <a:gridCol w="1002890">
                  <a:extLst>
                    <a:ext uri="{9D8B030D-6E8A-4147-A177-3AD203B41FA5}">
                      <a16:colId xmlns:a16="http://schemas.microsoft.com/office/drawing/2014/main" val="2236208459"/>
                    </a:ext>
                  </a:extLst>
                </a:gridCol>
              </a:tblGrid>
              <a:tr h="584074">
                <a:tc gridSpan="9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lang="ja-JP" altLang="en-US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図表</a:t>
                      </a:r>
                      <a:r>
                        <a:rPr lang="en-US" altLang="ja-JP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7-13】</a:t>
                      </a:r>
                      <a:r>
                        <a:rPr lang="ja-JP" altLang="en-US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自社版</a:t>
                      </a:r>
                      <a:r>
                        <a:rPr lang="en-US" altLang="ja-JP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DC</a:t>
                      </a:r>
                      <a:r>
                        <a:rPr lang="ja-JP" altLang="en-US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方式</a:t>
                      </a:r>
                      <a:r>
                        <a:rPr lang="en-US" altLang="ja-JP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P/L</a:t>
                      </a:r>
                      <a:r>
                        <a:rPr lang="ja-JP" altLang="en-US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モデル活用によるシミュレーション</a:t>
                      </a:r>
                      <a:r>
                        <a:rPr lang="en-US" altLang="ja-JP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S4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00329521"/>
                  </a:ext>
                </a:extLst>
              </a:tr>
              <a:tr h="490132">
                <a:tc gridSpan="9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S4. </a:t>
                      </a: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売上高</a:t>
                      </a:r>
                      <a:r>
                        <a:rPr lang="en-US" altLang="ja-JP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100</a:t>
                      </a: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％回復</a:t>
                      </a:r>
                      <a:r>
                        <a:rPr lang="en-US" altLang="ja-JP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〔</a:t>
                      </a: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営業利益率を＋５％の</a:t>
                      </a:r>
                      <a:r>
                        <a:rPr lang="en-US" altLang="ja-JP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15</a:t>
                      </a: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％に改善</a:t>
                      </a:r>
                      <a:r>
                        <a:rPr lang="en-US" altLang="ja-JP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〕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8256171"/>
                  </a:ext>
                </a:extLst>
              </a:tr>
              <a:tr h="516325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8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売上高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100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％回復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51802339"/>
                  </a:ext>
                </a:extLst>
              </a:tr>
              <a:tr h="44245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（対策なし）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（固定費のみ）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（変動費のみ）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（固・変動費）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45076769"/>
                  </a:ext>
                </a:extLst>
              </a:tr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売上高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9215470"/>
                  </a:ext>
                </a:extLst>
              </a:tr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変動費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440066"/>
                  </a:ext>
                </a:extLst>
              </a:tr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限界利益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4056368"/>
                  </a:ext>
                </a:extLst>
              </a:tr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固定費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0859290"/>
                  </a:ext>
                </a:extLst>
              </a:tr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営業利益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4696392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651CA126-309F-5F59-1BBE-C8783A757EAE}"/>
              </a:ext>
            </a:extLst>
          </p:cNvPr>
          <p:cNvGraphicFramePr>
            <a:graphicFrameLocks noGrp="1"/>
          </p:cNvGraphicFramePr>
          <p:nvPr/>
        </p:nvGraphicFramePr>
        <p:xfrm>
          <a:off x="1347019" y="5384902"/>
          <a:ext cx="2487562" cy="4084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4168">
                  <a:extLst>
                    <a:ext uri="{9D8B030D-6E8A-4147-A177-3AD203B41FA5}">
                      <a16:colId xmlns:a16="http://schemas.microsoft.com/office/drawing/2014/main" val="1667106772"/>
                    </a:ext>
                  </a:extLst>
                </a:gridCol>
                <a:gridCol w="973394">
                  <a:extLst>
                    <a:ext uri="{9D8B030D-6E8A-4147-A177-3AD203B41FA5}">
                      <a16:colId xmlns:a16="http://schemas.microsoft.com/office/drawing/2014/main" val="3476280939"/>
                    </a:ext>
                  </a:extLst>
                </a:gridCol>
              </a:tblGrid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損益分岐点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4126510"/>
                  </a:ext>
                </a:extLst>
              </a:tr>
            </a:tbl>
          </a:graphicData>
        </a:graphic>
      </p:graphicFrame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5890BAC9-CCB5-A057-48CD-F4CA2750E746}"/>
              </a:ext>
            </a:extLst>
          </p:cNvPr>
          <p:cNvGraphicFramePr>
            <a:graphicFrameLocks noGrp="1"/>
          </p:cNvGraphicFramePr>
          <p:nvPr/>
        </p:nvGraphicFramePr>
        <p:xfrm>
          <a:off x="4839927" y="5384902"/>
          <a:ext cx="1059427" cy="4084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9427">
                  <a:extLst>
                    <a:ext uri="{9D8B030D-6E8A-4147-A177-3AD203B41FA5}">
                      <a16:colId xmlns:a16="http://schemas.microsoft.com/office/drawing/2014/main" val="3062706729"/>
                    </a:ext>
                  </a:extLst>
                </a:gridCol>
              </a:tblGrid>
              <a:tr h="40844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3854402"/>
                  </a:ext>
                </a:extLst>
              </a:tr>
            </a:tbl>
          </a:graphicData>
        </a:graphic>
      </p:graphicFrame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3812AD26-E2B3-1A23-D0F0-6896ED99CF7F}"/>
              </a:ext>
            </a:extLst>
          </p:cNvPr>
          <p:cNvGraphicFramePr>
            <a:graphicFrameLocks noGrp="1"/>
          </p:cNvGraphicFramePr>
          <p:nvPr/>
        </p:nvGraphicFramePr>
        <p:xfrm>
          <a:off x="6904700" y="5384902"/>
          <a:ext cx="1059427" cy="4084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9427">
                  <a:extLst>
                    <a:ext uri="{9D8B030D-6E8A-4147-A177-3AD203B41FA5}">
                      <a16:colId xmlns:a16="http://schemas.microsoft.com/office/drawing/2014/main" val="3062706729"/>
                    </a:ext>
                  </a:extLst>
                </a:gridCol>
              </a:tblGrid>
              <a:tr h="40844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3854402"/>
                  </a:ext>
                </a:extLst>
              </a:tr>
            </a:tbl>
          </a:graphicData>
        </a:graphic>
      </p:graphicFrame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EBF1E18-A2D2-D169-2242-277B2778B260}"/>
              </a:ext>
            </a:extLst>
          </p:cNvPr>
          <p:cNvGraphicFramePr>
            <a:graphicFrameLocks noGrp="1"/>
          </p:cNvGraphicFramePr>
          <p:nvPr/>
        </p:nvGraphicFramePr>
        <p:xfrm>
          <a:off x="8969473" y="5384901"/>
          <a:ext cx="1059426" cy="4084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9426">
                  <a:extLst>
                    <a:ext uri="{9D8B030D-6E8A-4147-A177-3AD203B41FA5}">
                      <a16:colId xmlns:a16="http://schemas.microsoft.com/office/drawing/2014/main" val="3062706729"/>
                    </a:ext>
                  </a:extLst>
                </a:gridCol>
              </a:tblGrid>
              <a:tr h="40844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3854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064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B6F646A0-E530-1CF3-C39C-0124F88B8C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406786"/>
              </p:ext>
            </p:extLst>
          </p:nvPr>
        </p:nvGraphicFramePr>
        <p:xfrm>
          <a:off x="643467" y="674366"/>
          <a:ext cx="10905068" cy="6132370"/>
        </p:xfrm>
        <a:graphic>
          <a:graphicData uri="http://schemas.openxmlformats.org/drawingml/2006/table">
            <a:tbl>
              <a:tblPr/>
              <a:tblGrid>
                <a:gridCol w="888123">
                  <a:extLst>
                    <a:ext uri="{9D8B030D-6E8A-4147-A177-3AD203B41FA5}">
                      <a16:colId xmlns:a16="http://schemas.microsoft.com/office/drawing/2014/main" val="607326118"/>
                    </a:ext>
                  </a:extLst>
                </a:gridCol>
                <a:gridCol w="1885969">
                  <a:extLst>
                    <a:ext uri="{9D8B030D-6E8A-4147-A177-3AD203B41FA5}">
                      <a16:colId xmlns:a16="http://schemas.microsoft.com/office/drawing/2014/main" val="3373015505"/>
                    </a:ext>
                  </a:extLst>
                </a:gridCol>
                <a:gridCol w="1042121">
                  <a:extLst>
                    <a:ext uri="{9D8B030D-6E8A-4147-A177-3AD203B41FA5}">
                      <a16:colId xmlns:a16="http://schemas.microsoft.com/office/drawing/2014/main" val="2721885504"/>
                    </a:ext>
                  </a:extLst>
                </a:gridCol>
                <a:gridCol w="1042121">
                  <a:extLst>
                    <a:ext uri="{9D8B030D-6E8A-4147-A177-3AD203B41FA5}">
                      <a16:colId xmlns:a16="http://schemas.microsoft.com/office/drawing/2014/main" val="3865305825"/>
                    </a:ext>
                  </a:extLst>
                </a:gridCol>
                <a:gridCol w="612852">
                  <a:extLst>
                    <a:ext uri="{9D8B030D-6E8A-4147-A177-3AD203B41FA5}">
                      <a16:colId xmlns:a16="http://schemas.microsoft.com/office/drawing/2014/main" val="1826763475"/>
                    </a:ext>
                  </a:extLst>
                </a:gridCol>
                <a:gridCol w="1894851">
                  <a:extLst>
                    <a:ext uri="{9D8B030D-6E8A-4147-A177-3AD203B41FA5}">
                      <a16:colId xmlns:a16="http://schemas.microsoft.com/office/drawing/2014/main" val="1666447104"/>
                    </a:ext>
                  </a:extLst>
                </a:gridCol>
                <a:gridCol w="1051003">
                  <a:extLst>
                    <a:ext uri="{9D8B030D-6E8A-4147-A177-3AD203B41FA5}">
                      <a16:colId xmlns:a16="http://schemas.microsoft.com/office/drawing/2014/main" val="1758209681"/>
                    </a:ext>
                  </a:extLst>
                </a:gridCol>
                <a:gridCol w="1051003">
                  <a:extLst>
                    <a:ext uri="{9D8B030D-6E8A-4147-A177-3AD203B41FA5}">
                      <a16:colId xmlns:a16="http://schemas.microsoft.com/office/drawing/2014/main" val="2271906563"/>
                    </a:ext>
                  </a:extLst>
                </a:gridCol>
                <a:gridCol w="548902">
                  <a:extLst>
                    <a:ext uri="{9D8B030D-6E8A-4147-A177-3AD203B41FA5}">
                      <a16:colId xmlns:a16="http://schemas.microsoft.com/office/drawing/2014/main" val="2221632141"/>
                    </a:ext>
                  </a:extLst>
                </a:gridCol>
                <a:gridCol w="888123">
                  <a:extLst>
                    <a:ext uri="{9D8B030D-6E8A-4147-A177-3AD203B41FA5}">
                      <a16:colId xmlns:a16="http://schemas.microsoft.com/office/drawing/2014/main" val="2425990159"/>
                    </a:ext>
                  </a:extLst>
                </a:gridCol>
              </a:tblGrid>
              <a:tr h="4444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1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1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3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lang="ja-JP" altLang="en-US" sz="23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図表</a:t>
                      </a:r>
                      <a:r>
                        <a:rPr lang="en-US" sz="23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2-8</a:t>
                      </a:r>
                      <a:r>
                        <a:rPr lang="en-US" altLang="ja-JP" sz="23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】FC</a:t>
                      </a:r>
                      <a:r>
                        <a:rPr lang="ja-JP" altLang="en-US" sz="23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方式から</a:t>
                      </a:r>
                      <a:r>
                        <a:rPr lang="en-US" altLang="ja-JP" sz="23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DC</a:t>
                      </a:r>
                      <a:r>
                        <a:rPr lang="ja-JP" altLang="en-US" sz="23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方式への転換テンプレート</a:t>
                      </a:r>
                    </a:p>
                    <a:p>
                      <a:pPr algn="l" fontAlgn="ctr">
                        <a:buNone/>
                      </a:pPr>
                      <a:r>
                        <a:rPr lang="ja-JP" altLang="en-US" sz="23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algn="l" fontAlgn="ctr">
                        <a:buNone/>
                      </a:pPr>
                      <a:r>
                        <a:rPr lang="ja-JP" altLang="en-US" sz="2300" b="1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1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　</a:t>
                      </a:r>
                      <a:endParaRPr lang="ja-JP" altLang="en-US" sz="3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8957614"/>
                  </a:ext>
                </a:extLst>
              </a:tr>
              <a:tr h="62031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財務諸表</a:t>
                      </a:r>
                      <a:endParaRPr lang="ja-JP" altLang="en-US" sz="38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91849" marR="191849" marT="95925" marB="959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業績予測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91849" marR="191849" marT="95925" marB="959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7552978"/>
                  </a:ext>
                </a:extLst>
              </a:tr>
              <a:tr h="4444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300" b="1" i="0" u="none" strike="noStrike" dirty="0">
                          <a:solidFill>
                            <a:srgbClr val="0000FF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FC</a:t>
                      </a:r>
                      <a:r>
                        <a:rPr lang="zh-TW" altLang="en-US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</a:t>
                      </a:r>
                      <a:r>
                        <a:rPr lang="ja-JP" altLang="en-US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全部原価計算）</a:t>
                      </a:r>
                      <a:r>
                        <a:rPr lang="ja-JP" altLang="en-US" sz="2300" b="1" i="0" u="none" strike="noStrike" dirty="0">
                          <a:solidFill>
                            <a:srgbClr val="0000FF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方式</a:t>
                      </a:r>
                      <a:endParaRPr lang="ja-JP" altLang="en-US" sz="38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91849" marR="191849" marT="95925" marB="959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rowSpan="2"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300" b="1" i="0" u="none" strike="noStrike">
                          <a:solidFill>
                            <a:srgbClr val="0000FF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DC</a:t>
                      </a:r>
                      <a:r>
                        <a:rPr lang="zh-TW" altLang="en-US" sz="2300" b="1" i="0" u="none" strike="noStrike">
                          <a:solidFill>
                            <a:srgbClr val="0000FF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</a:t>
                      </a: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直接原価計算）</a:t>
                      </a:r>
                      <a:r>
                        <a:rPr lang="ja-JP" altLang="en-US" sz="2300" b="1" i="0" u="none" strike="noStrike">
                          <a:solidFill>
                            <a:srgbClr val="0000FF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方式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91849" marR="191849" marT="95925" marB="959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1203211"/>
                  </a:ext>
                </a:extLst>
              </a:tr>
              <a:tr h="4444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5489805"/>
                  </a:ext>
                </a:extLst>
              </a:tr>
              <a:tr h="4444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売上高</a:t>
                      </a:r>
                      <a:endParaRPr lang="ja-JP" altLang="en-US" sz="38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売上高</a:t>
                      </a:r>
                      <a:endParaRPr lang="ja-JP" altLang="en-US" sz="38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9889116"/>
                  </a:ext>
                </a:extLst>
              </a:tr>
              <a:tr h="4444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売上原価</a:t>
                      </a:r>
                      <a:endParaRPr lang="ja-JP" altLang="en-US" sz="38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変動費</a:t>
                      </a:r>
                      <a:endParaRPr lang="ja-JP" altLang="en-US" sz="38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7969366"/>
                  </a:ext>
                </a:extLst>
              </a:tr>
              <a:tr h="4444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売上総利益</a:t>
                      </a:r>
                      <a:endParaRPr lang="ja-JP" altLang="en-US" sz="38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限界利益</a:t>
                      </a:r>
                      <a:endParaRPr lang="ja-JP" altLang="en-US" sz="38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845848"/>
                  </a:ext>
                </a:extLst>
              </a:tr>
              <a:tr h="4444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販管費</a:t>
                      </a:r>
                      <a:endParaRPr lang="ja-JP" altLang="en-US" sz="38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固定費</a:t>
                      </a:r>
                      <a:endParaRPr lang="ja-JP" altLang="en-US" sz="38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1059632"/>
                  </a:ext>
                </a:extLst>
              </a:tr>
              <a:tr h="4444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営業利益</a:t>
                      </a:r>
                      <a:endParaRPr lang="ja-JP" altLang="en-US" sz="38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営業利益</a:t>
                      </a:r>
                      <a:endParaRPr lang="ja-JP" altLang="en-US" sz="38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7334773"/>
                  </a:ext>
                </a:extLst>
              </a:tr>
              <a:tr h="4444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3570653"/>
                  </a:ext>
                </a:extLst>
              </a:tr>
              <a:tr h="4444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損益分岐点</a:t>
                      </a:r>
                      <a:endParaRPr lang="ja-JP" altLang="en-US" sz="38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5587980"/>
                  </a:ext>
                </a:extLst>
              </a:tr>
              <a:tr h="44445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3800" b="0" i="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5987" marR="15987" marT="1598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4986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302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BBBD451-8254-ECDD-F5D1-5DF93FB3FF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458282"/>
              </p:ext>
            </p:extLst>
          </p:nvPr>
        </p:nvGraphicFramePr>
        <p:xfrm>
          <a:off x="1901196" y="858841"/>
          <a:ext cx="8389609" cy="51403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7054">
                  <a:extLst>
                    <a:ext uri="{9D8B030D-6E8A-4147-A177-3AD203B41FA5}">
                      <a16:colId xmlns:a16="http://schemas.microsoft.com/office/drawing/2014/main" val="2168208144"/>
                    </a:ext>
                  </a:extLst>
                </a:gridCol>
                <a:gridCol w="1565252">
                  <a:extLst>
                    <a:ext uri="{9D8B030D-6E8A-4147-A177-3AD203B41FA5}">
                      <a16:colId xmlns:a16="http://schemas.microsoft.com/office/drawing/2014/main" val="1607625849"/>
                    </a:ext>
                  </a:extLst>
                </a:gridCol>
                <a:gridCol w="1146154">
                  <a:extLst>
                    <a:ext uri="{9D8B030D-6E8A-4147-A177-3AD203B41FA5}">
                      <a16:colId xmlns:a16="http://schemas.microsoft.com/office/drawing/2014/main" val="1195435857"/>
                    </a:ext>
                  </a:extLst>
                </a:gridCol>
                <a:gridCol w="1984352">
                  <a:extLst>
                    <a:ext uri="{9D8B030D-6E8A-4147-A177-3AD203B41FA5}">
                      <a16:colId xmlns:a16="http://schemas.microsoft.com/office/drawing/2014/main" val="3830313421"/>
                    </a:ext>
                  </a:extLst>
                </a:gridCol>
                <a:gridCol w="1820643">
                  <a:extLst>
                    <a:ext uri="{9D8B030D-6E8A-4147-A177-3AD203B41FA5}">
                      <a16:colId xmlns:a16="http://schemas.microsoft.com/office/drawing/2014/main" val="584842626"/>
                    </a:ext>
                  </a:extLst>
                </a:gridCol>
                <a:gridCol w="1146154">
                  <a:extLst>
                    <a:ext uri="{9D8B030D-6E8A-4147-A177-3AD203B41FA5}">
                      <a16:colId xmlns:a16="http://schemas.microsoft.com/office/drawing/2014/main" val="2046803735"/>
                    </a:ext>
                  </a:extLst>
                </a:gridCol>
              </a:tblGrid>
              <a:tr h="716946">
                <a:tc gridSpan="6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8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lang="ja-JP" altLang="en-US" sz="18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図表</a:t>
                      </a:r>
                      <a:r>
                        <a:rPr lang="en-US" altLang="ja-JP" sz="18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4-7】</a:t>
                      </a:r>
                      <a:r>
                        <a:rPr lang="ja-JP" altLang="en-US" sz="18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自社版の</a:t>
                      </a:r>
                      <a:r>
                        <a:rPr lang="en-US" altLang="ja-JP" sz="18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CFO</a:t>
                      </a:r>
                      <a:r>
                        <a:rPr lang="ja-JP" altLang="en-US" sz="18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の組織体制の軸　作成用テンプレート　</a:t>
                      </a:r>
                      <a:endParaRPr lang="ja-JP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12858" marR="12858" marT="12858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12858" marR="12858" marT="12858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12858" marR="12858" marT="12858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12858" marR="12858" marT="12858" marB="0" anchor="ctr"/>
                </a:tc>
                <a:extLst>
                  <a:ext uri="{0D108BD9-81ED-4DB2-BD59-A6C34878D82A}">
                    <a16:rowId xmlns:a16="http://schemas.microsoft.com/office/drawing/2014/main" val="595960765"/>
                  </a:ext>
                </a:extLst>
              </a:tr>
              <a:tr h="59121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8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主要機能</a:t>
                      </a:r>
                      <a:endParaRPr lang="ja-JP" altLang="en-US" sz="1800" b="1" i="0" u="none" strike="noStrike">
                        <a:solidFill>
                          <a:srgbClr val="0066FF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主な役割</a:t>
                      </a:r>
                      <a:endParaRPr lang="ja-JP" altLang="en-US" sz="1800" b="0" i="0" u="none" strike="noStrike" dirty="0">
                        <a:solidFill>
                          <a:srgbClr val="0033CC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主要</a:t>
                      </a:r>
                      <a:r>
                        <a:rPr lang="en-US" sz="18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KPI</a:t>
                      </a:r>
                      <a:endParaRPr lang="en-US" sz="1800" b="0" i="0" u="none" strike="noStrike">
                        <a:solidFill>
                          <a:srgbClr val="0033CC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地域統括</a:t>
                      </a:r>
                      <a:endParaRPr lang="ja-JP" altLang="en-US" sz="1800" b="0" i="0" u="none" strike="noStrike" dirty="0">
                        <a:solidFill>
                          <a:srgbClr val="0033CC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9157530"/>
                  </a:ext>
                </a:extLst>
              </a:tr>
              <a:tr h="59121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8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部署名</a:t>
                      </a:r>
                      <a:endParaRPr lang="ja-JP" altLang="en-US" sz="1800" b="1" i="0" u="none" strike="noStrike">
                        <a:solidFill>
                          <a:srgbClr val="0066FF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担当</a:t>
                      </a:r>
                      <a:endParaRPr lang="ja-JP" altLang="en-US" sz="1800" b="1" i="0" u="none" strike="noStrike" dirty="0">
                        <a:solidFill>
                          <a:srgbClr val="0066FF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2211119"/>
                  </a:ext>
                </a:extLst>
              </a:tr>
              <a:tr h="648189">
                <a:tc row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CFO</a:t>
                      </a:r>
                      <a:endParaRPr lang="en-US" sz="1800" b="1" i="0" u="none" strike="noStrike" dirty="0">
                        <a:solidFill>
                          <a:srgbClr val="0066FF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vert="wordArtVertRtl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800" b="1" i="0" u="none" strike="noStrike" dirty="0">
                        <a:solidFill>
                          <a:srgbClr val="0066FF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8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8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6050984"/>
                  </a:ext>
                </a:extLst>
              </a:tr>
              <a:tr h="64818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800" b="1" i="0" u="none" strike="noStrike">
                        <a:solidFill>
                          <a:srgbClr val="0066FF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8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8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642631"/>
                  </a:ext>
                </a:extLst>
              </a:tr>
              <a:tr h="64818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800" b="1" i="0" u="none" strike="noStrike">
                        <a:solidFill>
                          <a:srgbClr val="0066FF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8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8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8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6112084"/>
                  </a:ext>
                </a:extLst>
              </a:tr>
              <a:tr h="64818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800" b="1" i="0" u="none" strike="noStrike">
                        <a:solidFill>
                          <a:srgbClr val="0066FF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8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8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8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4224627"/>
                  </a:ext>
                </a:extLst>
              </a:tr>
              <a:tr h="64818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800" b="1" i="0" u="none" strike="noStrike">
                        <a:solidFill>
                          <a:srgbClr val="0066FF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8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8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8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12858" marR="12858" marT="1285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105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9318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057D50B9-C94C-0700-7866-7F2A36BF4E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883523"/>
              </p:ext>
            </p:extLst>
          </p:nvPr>
        </p:nvGraphicFramePr>
        <p:xfrm>
          <a:off x="1293813" y="1254125"/>
          <a:ext cx="9934624" cy="4381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2693">
                  <a:extLst>
                    <a:ext uri="{9D8B030D-6E8A-4147-A177-3AD203B41FA5}">
                      <a16:colId xmlns:a16="http://schemas.microsoft.com/office/drawing/2014/main" val="3986858715"/>
                    </a:ext>
                  </a:extLst>
                </a:gridCol>
                <a:gridCol w="289423">
                  <a:extLst>
                    <a:ext uri="{9D8B030D-6E8A-4147-A177-3AD203B41FA5}">
                      <a16:colId xmlns:a16="http://schemas.microsoft.com/office/drawing/2014/main" val="601704811"/>
                    </a:ext>
                  </a:extLst>
                </a:gridCol>
                <a:gridCol w="592309">
                  <a:extLst>
                    <a:ext uri="{9D8B030D-6E8A-4147-A177-3AD203B41FA5}">
                      <a16:colId xmlns:a16="http://schemas.microsoft.com/office/drawing/2014/main" val="837402920"/>
                    </a:ext>
                  </a:extLst>
                </a:gridCol>
                <a:gridCol w="289423">
                  <a:extLst>
                    <a:ext uri="{9D8B030D-6E8A-4147-A177-3AD203B41FA5}">
                      <a16:colId xmlns:a16="http://schemas.microsoft.com/office/drawing/2014/main" val="3884117311"/>
                    </a:ext>
                  </a:extLst>
                </a:gridCol>
                <a:gridCol w="1776925">
                  <a:extLst>
                    <a:ext uri="{9D8B030D-6E8A-4147-A177-3AD203B41FA5}">
                      <a16:colId xmlns:a16="http://schemas.microsoft.com/office/drawing/2014/main" val="882214074"/>
                    </a:ext>
                  </a:extLst>
                </a:gridCol>
                <a:gridCol w="1447556">
                  <a:extLst>
                    <a:ext uri="{9D8B030D-6E8A-4147-A177-3AD203B41FA5}">
                      <a16:colId xmlns:a16="http://schemas.microsoft.com/office/drawing/2014/main" val="1441545837"/>
                    </a:ext>
                  </a:extLst>
                </a:gridCol>
                <a:gridCol w="1015907">
                  <a:extLst>
                    <a:ext uri="{9D8B030D-6E8A-4147-A177-3AD203B41FA5}">
                      <a16:colId xmlns:a16="http://schemas.microsoft.com/office/drawing/2014/main" val="1778996433"/>
                    </a:ext>
                  </a:extLst>
                </a:gridCol>
                <a:gridCol w="921048">
                  <a:extLst>
                    <a:ext uri="{9D8B030D-6E8A-4147-A177-3AD203B41FA5}">
                      <a16:colId xmlns:a16="http://schemas.microsoft.com/office/drawing/2014/main" val="646126588"/>
                    </a:ext>
                  </a:extLst>
                </a:gridCol>
                <a:gridCol w="2228954">
                  <a:extLst>
                    <a:ext uri="{9D8B030D-6E8A-4147-A177-3AD203B41FA5}">
                      <a16:colId xmlns:a16="http://schemas.microsoft.com/office/drawing/2014/main" val="1944798375"/>
                    </a:ext>
                  </a:extLst>
                </a:gridCol>
                <a:gridCol w="740386">
                  <a:extLst>
                    <a:ext uri="{9D8B030D-6E8A-4147-A177-3AD203B41FA5}">
                      <a16:colId xmlns:a16="http://schemas.microsoft.com/office/drawing/2014/main" val="3387187875"/>
                    </a:ext>
                  </a:extLst>
                </a:gridCol>
              </a:tblGrid>
              <a:tr h="249406">
                <a:tc gridSpan="10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8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lang="ja-JP" altLang="en-US" sz="18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図表</a:t>
                      </a:r>
                      <a:r>
                        <a:rPr lang="en-US" altLang="ja-JP" sz="18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5-3】</a:t>
                      </a:r>
                      <a:r>
                        <a:rPr lang="ja-JP" altLang="en-US" sz="18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自社版の経営管理の仕組みマトリックス</a:t>
                      </a:r>
                      <a:r>
                        <a:rPr lang="en-US" altLang="ja-JP" sz="1800" b="1" u="none" strike="noStrike" dirty="0" err="1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MXⅠ</a:t>
                      </a:r>
                      <a:r>
                        <a:rPr lang="ja-JP" altLang="en-US" sz="18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作成用テンプレート</a:t>
                      </a:r>
                      <a:endParaRPr lang="en-US" altLang="ja-JP" sz="1800" b="1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5307" marR="5307" marT="5307" marB="0" anchor="ctr"/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5307" marR="5307" marT="5307" marB="0" anchor="ctr"/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5307" marR="5307" marT="5307" marB="0" anchor="ctr"/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5307" marR="5307" marT="5307" marB="0" anchor="ctr"/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5307" marR="5307" marT="5307" marB="0" anchor="ctr"/>
                </a:tc>
                <a:extLst>
                  <a:ext uri="{0D108BD9-81ED-4DB2-BD59-A6C34878D82A}">
                    <a16:rowId xmlns:a16="http://schemas.microsoft.com/office/drawing/2014/main" val="4145162234"/>
                  </a:ext>
                </a:extLst>
              </a:tr>
              <a:tr h="348903">
                <a:tc rowSpan="4"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MX I</a:t>
                      </a: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　　　　　　　　　　　　　　　　　　　　　　　　　　　　　　　　　　　　　　　　　　経営管理の仕組み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価値向上の軸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551743"/>
                  </a:ext>
                </a:extLst>
              </a:tr>
              <a:tr h="348903">
                <a:tc gridSpan="4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企業価値毀損防止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TW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企業価値創造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7780952"/>
                  </a:ext>
                </a:extLst>
              </a:tr>
              <a:tr h="382069">
                <a:tc gridSpan="4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ガバナンス・</a:t>
                      </a:r>
                      <a:endParaRPr lang="en-US" altLang="ja-JP" sz="140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コンプライアンス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リスク</a:t>
                      </a:r>
                      <a:endParaRPr lang="en-US" altLang="ja-JP" sz="140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マネジメント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経営管理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経営計画　　　　　　　　　　　　　　　　　　　　　　　　</a:t>
                      </a:r>
                      <a:r>
                        <a:rPr lang="en-US" altLang="ja-JP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(</a:t>
                      </a: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単年度</a:t>
                      </a:r>
                      <a:r>
                        <a:rPr lang="en-US" altLang="ja-JP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　　　　　　　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経営戦略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3627914"/>
                  </a:ext>
                </a:extLst>
              </a:tr>
              <a:tr h="348903">
                <a:tc gridSpan="4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（守り）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（攻め）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2089533"/>
                  </a:ext>
                </a:extLst>
              </a:tr>
              <a:tr h="534631">
                <a:tc row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組織体制の軸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CFO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vert="wordArtVertRtl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FP&amp;A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地域統括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algn="l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algn="l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1235350"/>
                  </a:ext>
                </a:extLst>
              </a:tr>
              <a:tr h="53463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経理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5307" marR="5307" marT="5307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5089320"/>
                  </a:ext>
                </a:extLst>
              </a:tr>
              <a:tr h="53463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財務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5307" marR="5307" marT="5307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561152"/>
                  </a:ext>
                </a:extLst>
              </a:tr>
              <a:tr h="53463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税務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5307" marR="5307" marT="5307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4513605"/>
                  </a:ext>
                </a:extLst>
              </a:tr>
              <a:tr h="53463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IR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5307" marR="5307" marT="53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3013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7689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169B2AB0-137B-7373-CF08-122CFB8972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7259748"/>
              </p:ext>
            </p:extLst>
          </p:nvPr>
        </p:nvGraphicFramePr>
        <p:xfrm>
          <a:off x="1278193" y="1244600"/>
          <a:ext cx="9674942" cy="43513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0775">
                  <a:extLst>
                    <a:ext uri="{9D8B030D-6E8A-4147-A177-3AD203B41FA5}">
                      <a16:colId xmlns:a16="http://schemas.microsoft.com/office/drawing/2014/main" val="1147459687"/>
                    </a:ext>
                  </a:extLst>
                </a:gridCol>
                <a:gridCol w="1479267">
                  <a:extLst>
                    <a:ext uri="{9D8B030D-6E8A-4147-A177-3AD203B41FA5}">
                      <a16:colId xmlns:a16="http://schemas.microsoft.com/office/drawing/2014/main" val="884677999"/>
                    </a:ext>
                  </a:extLst>
                </a:gridCol>
                <a:gridCol w="1073813">
                  <a:extLst>
                    <a:ext uri="{9D8B030D-6E8A-4147-A177-3AD203B41FA5}">
                      <a16:colId xmlns:a16="http://schemas.microsoft.com/office/drawing/2014/main" val="2587314282"/>
                    </a:ext>
                  </a:extLst>
                </a:gridCol>
                <a:gridCol w="1073813">
                  <a:extLst>
                    <a:ext uri="{9D8B030D-6E8A-4147-A177-3AD203B41FA5}">
                      <a16:colId xmlns:a16="http://schemas.microsoft.com/office/drawing/2014/main" val="3482968992"/>
                    </a:ext>
                  </a:extLst>
                </a:gridCol>
                <a:gridCol w="1102423">
                  <a:extLst>
                    <a:ext uri="{9D8B030D-6E8A-4147-A177-3AD203B41FA5}">
                      <a16:colId xmlns:a16="http://schemas.microsoft.com/office/drawing/2014/main" val="2744665928"/>
                    </a:ext>
                  </a:extLst>
                </a:gridCol>
                <a:gridCol w="1179871">
                  <a:extLst>
                    <a:ext uri="{9D8B030D-6E8A-4147-A177-3AD203B41FA5}">
                      <a16:colId xmlns:a16="http://schemas.microsoft.com/office/drawing/2014/main" val="884180959"/>
                    </a:ext>
                  </a:extLst>
                </a:gridCol>
                <a:gridCol w="1730477">
                  <a:extLst>
                    <a:ext uri="{9D8B030D-6E8A-4147-A177-3AD203B41FA5}">
                      <a16:colId xmlns:a16="http://schemas.microsoft.com/office/drawing/2014/main" val="3912167257"/>
                    </a:ext>
                  </a:extLst>
                </a:gridCol>
                <a:gridCol w="1494503">
                  <a:extLst>
                    <a:ext uri="{9D8B030D-6E8A-4147-A177-3AD203B41FA5}">
                      <a16:colId xmlns:a16="http://schemas.microsoft.com/office/drawing/2014/main" val="2396655825"/>
                    </a:ext>
                  </a:extLst>
                </a:gridCol>
              </a:tblGrid>
              <a:tr h="334942">
                <a:tc gridSpan="8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8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lang="ja-JP" altLang="en-US" sz="18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図表</a:t>
                      </a:r>
                      <a:r>
                        <a:rPr lang="en-US" altLang="ja-JP" sz="18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5</a:t>
                      </a:r>
                      <a:r>
                        <a:rPr lang="ja-JP" altLang="en-US" sz="18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－</a:t>
                      </a:r>
                      <a:r>
                        <a:rPr lang="en-US" altLang="ja-JP" sz="18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5】</a:t>
                      </a:r>
                      <a:r>
                        <a:rPr lang="ja-JP" altLang="en-US" sz="18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自社版の</a:t>
                      </a:r>
                      <a:r>
                        <a:rPr lang="en-US" altLang="ja-JP" sz="1800" b="1" u="none" strike="noStrike" dirty="0" err="1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MXⅡ</a:t>
                      </a:r>
                      <a:r>
                        <a:rPr lang="ja-JP" altLang="en-US" sz="18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作成用テンプレート　</a:t>
                      </a: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2933891"/>
                  </a:ext>
                </a:extLst>
              </a:tr>
              <a:tr h="329117">
                <a:tc rowSpan="4"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MXII</a:t>
                      </a:r>
                      <a:br>
                        <a:rPr lang="en-US" altLang="ja-JP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経営課題の</a:t>
                      </a:r>
                      <a:br>
                        <a:rPr lang="en-US" altLang="ja-JP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優先順位づけ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価値向上の軸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3748135"/>
                  </a:ext>
                </a:extLst>
              </a:tr>
              <a:tr h="329117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企業価値毀損防止（守り）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企業価値創造（攻め）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758725"/>
                  </a:ext>
                </a:extLst>
              </a:tr>
              <a:tr h="538820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ガバナンス・コンプライアンス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リスクマネジメント</a:t>
                      </a: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経営管理</a:t>
                      </a:r>
                      <a:br>
                        <a:rPr lang="en-US" altLang="ja-JP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en-US" altLang="ja-JP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(</a:t>
                      </a: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チェック </a:t>
                      </a:r>
                      <a:r>
                        <a:rPr lang="en-US" altLang="ja-JP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&amp; </a:t>
                      </a: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バランス</a:t>
                      </a:r>
                      <a:r>
                        <a:rPr lang="en-US" altLang="ja-JP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経営計画</a:t>
                      </a:r>
                      <a:br>
                        <a:rPr lang="en-US" altLang="ja-JP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</a:b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（単年度）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経営戦略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0920806"/>
                  </a:ext>
                </a:extLst>
              </a:tr>
              <a:tr h="515520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（守り）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（攻め）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6336520"/>
                  </a:ext>
                </a:extLst>
              </a:tr>
              <a:tr h="329117">
                <a:tc rowSpan="7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経営課題の軸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vert="wordArtVertRtl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7925603"/>
                  </a:ext>
                </a:extLst>
              </a:tr>
              <a:tr h="32911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6150738"/>
                  </a:ext>
                </a:extLst>
              </a:tr>
              <a:tr h="32911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3042497"/>
                  </a:ext>
                </a:extLst>
              </a:tr>
              <a:tr h="32911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2679479"/>
                  </a:ext>
                </a:extLst>
              </a:tr>
              <a:tr h="32911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6685401"/>
                  </a:ext>
                </a:extLst>
              </a:tr>
              <a:tr h="32911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4909638"/>
                  </a:ext>
                </a:extLst>
              </a:tr>
              <a:tr h="32911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5825" marR="5825" marT="58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4212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1062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EE3ED401-D160-9514-60CB-B4DCC19DA7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913274"/>
              </p:ext>
            </p:extLst>
          </p:nvPr>
        </p:nvGraphicFramePr>
        <p:xfrm>
          <a:off x="2151063" y="1254125"/>
          <a:ext cx="8929892" cy="45142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9118">
                  <a:extLst>
                    <a:ext uri="{9D8B030D-6E8A-4147-A177-3AD203B41FA5}">
                      <a16:colId xmlns:a16="http://schemas.microsoft.com/office/drawing/2014/main" val="1275894507"/>
                    </a:ext>
                  </a:extLst>
                </a:gridCol>
                <a:gridCol w="1917290">
                  <a:extLst>
                    <a:ext uri="{9D8B030D-6E8A-4147-A177-3AD203B41FA5}">
                      <a16:colId xmlns:a16="http://schemas.microsoft.com/office/drawing/2014/main" val="4051578692"/>
                    </a:ext>
                  </a:extLst>
                </a:gridCol>
                <a:gridCol w="1268361">
                  <a:extLst>
                    <a:ext uri="{9D8B030D-6E8A-4147-A177-3AD203B41FA5}">
                      <a16:colId xmlns:a16="http://schemas.microsoft.com/office/drawing/2014/main" val="1577124854"/>
                    </a:ext>
                  </a:extLst>
                </a:gridCol>
                <a:gridCol w="1268362">
                  <a:extLst>
                    <a:ext uri="{9D8B030D-6E8A-4147-A177-3AD203B41FA5}">
                      <a16:colId xmlns:a16="http://schemas.microsoft.com/office/drawing/2014/main" val="750160893"/>
                    </a:ext>
                  </a:extLst>
                </a:gridCol>
                <a:gridCol w="1229032">
                  <a:extLst>
                    <a:ext uri="{9D8B030D-6E8A-4147-A177-3AD203B41FA5}">
                      <a16:colId xmlns:a16="http://schemas.microsoft.com/office/drawing/2014/main" val="3672888498"/>
                    </a:ext>
                  </a:extLst>
                </a:gridCol>
                <a:gridCol w="1278193">
                  <a:extLst>
                    <a:ext uri="{9D8B030D-6E8A-4147-A177-3AD203B41FA5}">
                      <a16:colId xmlns:a16="http://schemas.microsoft.com/office/drawing/2014/main" val="3345030249"/>
                    </a:ext>
                  </a:extLst>
                </a:gridCol>
                <a:gridCol w="1199536">
                  <a:extLst>
                    <a:ext uri="{9D8B030D-6E8A-4147-A177-3AD203B41FA5}">
                      <a16:colId xmlns:a16="http://schemas.microsoft.com/office/drawing/2014/main" val="311500792"/>
                    </a:ext>
                  </a:extLst>
                </a:gridCol>
              </a:tblGrid>
              <a:tr h="412357">
                <a:tc gridSpan="7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20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lang="ja-JP" altLang="en-US" sz="20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図表</a:t>
                      </a:r>
                      <a:r>
                        <a:rPr lang="en-US" altLang="ja-JP" sz="20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5-7】</a:t>
                      </a:r>
                      <a:r>
                        <a:rPr lang="ja-JP" altLang="en-US" sz="20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自社版の</a:t>
                      </a:r>
                      <a:r>
                        <a:rPr lang="en-US" altLang="ja-JP" sz="2000" b="1" u="none" strike="noStrike" dirty="0" err="1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MXⅢ</a:t>
                      </a:r>
                      <a:r>
                        <a:rPr lang="ja-JP" altLang="en-US" sz="20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作成用テンプレート</a:t>
                      </a:r>
                      <a:endParaRPr lang="ja-JP" altLang="en-US" sz="1600" b="1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4028348"/>
                  </a:ext>
                </a:extLst>
              </a:tr>
              <a:tr h="436974">
                <a:tc rowSpan="2"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MX III</a:t>
                      </a:r>
                      <a:r>
                        <a:rPr lang="ja-JP" altLang="en-US" sz="12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　　　　　　　　　　　　　　　　　　　　　経営課題解決の</a:t>
                      </a:r>
                      <a:endParaRPr lang="en-US" altLang="ja-JP" sz="1200" u="none" strike="noStrike" dirty="0"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 fontAlgn="ctr">
                        <a:buNone/>
                      </a:pPr>
                      <a:r>
                        <a:rPr lang="ja-JP" altLang="en-US" sz="12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役割分担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組織体制の軸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172593"/>
                  </a:ext>
                </a:extLst>
              </a:tr>
              <a:tr h="436974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FP&amp;A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経理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財務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税務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IR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4659276"/>
                  </a:ext>
                </a:extLst>
              </a:tr>
              <a:tr h="458945">
                <a:tc rowSpan="7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経営課題の軸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vert="wordArtVertRtl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2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2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2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2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8961441"/>
                  </a:ext>
                </a:extLst>
              </a:tr>
              <a:tr h="45894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7818483"/>
                  </a:ext>
                </a:extLst>
              </a:tr>
              <a:tr h="45894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2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1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1885271"/>
                  </a:ext>
                </a:extLst>
              </a:tr>
              <a:tr h="45894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2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2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0122882"/>
                  </a:ext>
                </a:extLst>
              </a:tr>
              <a:tr h="45894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2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658750"/>
                  </a:ext>
                </a:extLst>
              </a:tr>
              <a:tr h="47426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5013461"/>
                  </a:ext>
                </a:extLst>
              </a:tr>
              <a:tr h="45894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2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4748" marR="4748" marT="4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7051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679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40EEC678-9AFD-87E2-5545-EFDAF8E37D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813632"/>
              </p:ext>
            </p:extLst>
          </p:nvPr>
        </p:nvGraphicFramePr>
        <p:xfrm>
          <a:off x="1347019" y="906863"/>
          <a:ext cx="9635613" cy="41046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65738174"/>
                    </a:ext>
                  </a:extLst>
                </a:gridCol>
                <a:gridCol w="963562">
                  <a:extLst>
                    <a:ext uri="{9D8B030D-6E8A-4147-A177-3AD203B41FA5}">
                      <a16:colId xmlns:a16="http://schemas.microsoft.com/office/drawing/2014/main" val="916617298"/>
                    </a:ext>
                  </a:extLst>
                </a:gridCol>
                <a:gridCol w="1002890">
                  <a:extLst>
                    <a:ext uri="{9D8B030D-6E8A-4147-A177-3AD203B41FA5}">
                      <a16:colId xmlns:a16="http://schemas.microsoft.com/office/drawing/2014/main" val="3678578500"/>
                    </a:ext>
                  </a:extLst>
                </a:gridCol>
                <a:gridCol w="1061884">
                  <a:extLst>
                    <a:ext uri="{9D8B030D-6E8A-4147-A177-3AD203B41FA5}">
                      <a16:colId xmlns:a16="http://schemas.microsoft.com/office/drawing/2014/main" val="2641544574"/>
                    </a:ext>
                  </a:extLst>
                </a:gridCol>
                <a:gridCol w="993058">
                  <a:extLst>
                    <a:ext uri="{9D8B030D-6E8A-4147-A177-3AD203B41FA5}">
                      <a16:colId xmlns:a16="http://schemas.microsoft.com/office/drawing/2014/main" val="433553247"/>
                    </a:ext>
                  </a:extLst>
                </a:gridCol>
                <a:gridCol w="1052052">
                  <a:extLst>
                    <a:ext uri="{9D8B030D-6E8A-4147-A177-3AD203B41FA5}">
                      <a16:colId xmlns:a16="http://schemas.microsoft.com/office/drawing/2014/main" val="3366876880"/>
                    </a:ext>
                  </a:extLst>
                </a:gridCol>
                <a:gridCol w="1042219">
                  <a:extLst>
                    <a:ext uri="{9D8B030D-6E8A-4147-A177-3AD203B41FA5}">
                      <a16:colId xmlns:a16="http://schemas.microsoft.com/office/drawing/2014/main" val="1535780768"/>
                    </a:ext>
                  </a:extLst>
                </a:gridCol>
                <a:gridCol w="993058">
                  <a:extLst>
                    <a:ext uri="{9D8B030D-6E8A-4147-A177-3AD203B41FA5}">
                      <a16:colId xmlns:a16="http://schemas.microsoft.com/office/drawing/2014/main" val="504034336"/>
                    </a:ext>
                  </a:extLst>
                </a:gridCol>
                <a:gridCol w="1002890">
                  <a:extLst>
                    <a:ext uri="{9D8B030D-6E8A-4147-A177-3AD203B41FA5}">
                      <a16:colId xmlns:a16="http://schemas.microsoft.com/office/drawing/2014/main" val="2236208459"/>
                    </a:ext>
                  </a:extLst>
                </a:gridCol>
              </a:tblGrid>
              <a:tr h="584074">
                <a:tc gridSpan="9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lang="ja-JP" altLang="en-US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図表</a:t>
                      </a:r>
                      <a:r>
                        <a:rPr lang="en-US" altLang="ja-JP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7-10】</a:t>
                      </a:r>
                      <a:r>
                        <a:rPr lang="ja-JP" altLang="en-US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自社版</a:t>
                      </a:r>
                      <a:r>
                        <a:rPr lang="en-US" altLang="ja-JP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DC</a:t>
                      </a:r>
                      <a:r>
                        <a:rPr lang="ja-JP" altLang="en-US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方式</a:t>
                      </a:r>
                      <a:r>
                        <a:rPr lang="en-US" altLang="ja-JP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P/L</a:t>
                      </a:r>
                      <a:r>
                        <a:rPr lang="ja-JP" altLang="en-US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モデル活用によるシミュレーション</a:t>
                      </a:r>
                      <a:r>
                        <a:rPr lang="en-US" altLang="ja-JP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S1</a:t>
                      </a:r>
                      <a:endParaRPr lang="ja-JP" alt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00329521"/>
                  </a:ext>
                </a:extLst>
              </a:tr>
              <a:tr h="490132">
                <a:tc gridSpan="9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S1. </a:t>
                      </a: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成り行きベース</a:t>
                      </a:r>
                      <a:r>
                        <a:rPr lang="en-US" altLang="ja-JP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〔</a:t>
                      </a: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売上高①半減、②</a:t>
                      </a:r>
                      <a:r>
                        <a:rPr lang="en-US" altLang="ja-JP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80%</a:t>
                      </a: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、③</a:t>
                      </a:r>
                      <a:r>
                        <a:rPr lang="en-US" altLang="ja-JP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100%</a:t>
                      </a: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回復</a:t>
                      </a:r>
                      <a:r>
                        <a:rPr lang="en-US" altLang="ja-JP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〕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8256171"/>
                  </a:ext>
                </a:extLst>
              </a:tr>
              <a:tr h="408443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基準</a:t>
                      </a:r>
                      <a:r>
                        <a:rPr 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PL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①売上高半減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②売上高</a:t>
                      </a:r>
                      <a:r>
                        <a:rPr lang="en-US" altLang="ja-JP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80</a:t>
                      </a: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</a:t>
                      </a:r>
                      <a:r>
                        <a:rPr lang="en-US" altLang="ja-JP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100</a:t>
                      </a: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％回復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51802339"/>
                  </a:ext>
                </a:extLst>
              </a:tr>
              <a:tr h="57983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（コロナ禍前）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（対策なし）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（対策なし）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（対策なし）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45076769"/>
                  </a:ext>
                </a:extLst>
              </a:tr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売上高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9215470"/>
                  </a:ext>
                </a:extLst>
              </a:tr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変動費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440066"/>
                  </a:ext>
                </a:extLst>
              </a:tr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限界利益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4056368"/>
                  </a:ext>
                </a:extLst>
              </a:tr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固定費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0859290"/>
                  </a:ext>
                </a:extLst>
              </a:tr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営業利益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4696392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CF60F6CA-2199-488B-B95E-59F3988932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730289"/>
              </p:ext>
            </p:extLst>
          </p:nvPr>
        </p:nvGraphicFramePr>
        <p:xfrm>
          <a:off x="1347019" y="5384902"/>
          <a:ext cx="2487562" cy="4084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4168">
                  <a:extLst>
                    <a:ext uri="{9D8B030D-6E8A-4147-A177-3AD203B41FA5}">
                      <a16:colId xmlns:a16="http://schemas.microsoft.com/office/drawing/2014/main" val="1667106772"/>
                    </a:ext>
                  </a:extLst>
                </a:gridCol>
                <a:gridCol w="973394">
                  <a:extLst>
                    <a:ext uri="{9D8B030D-6E8A-4147-A177-3AD203B41FA5}">
                      <a16:colId xmlns:a16="http://schemas.microsoft.com/office/drawing/2014/main" val="3476280939"/>
                    </a:ext>
                  </a:extLst>
                </a:gridCol>
              </a:tblGrid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損益分岐点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4126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8447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2B6CA-920E-F357-1F6E-DC83E9BD33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279E1FB0-370B-4CFB-2D19-962882FB7F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0372814"/>
              </p:ext>
            </p:extLst>
          </p:nvPr>
        </p:nvGraphicFramePr>
        <p:xfrm>
          <a:off x="1347019" y="906863"/>
          <a:ext cx="9635613" cy="40948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65738174"/>
                    </a:ext>
                  </a:extLst>
                </a:gridCol>
                <a:gridCol w="963562">
                  <a:extLst>
                    <a:ext uri="{9D8B030D-6E8A-4147-A177-3AD203B41FA5}">
                      <a16:colId xmlns:a16="http://schemas.microsoft.com/office/drawing/2014/main" val="916617298"/>
                    </a:ext>
                  </a:extLst>
                </a:gridCol>
                <a:gridCol w="1002890">
                  <a:extLst>
                    <a:ext uri="{9D8B030D-6E8A-4147-A177-3AD203B41FA5}">
                      <a16:colId xmlns:a16="http://schemas.microsoft.com/office/drawing/2014/main" val="3678578500"/>
                    </a:ext>
                  </a:extLst>
                </a:gridCol>
                <a:gridCol w="1061884">
                  <a:extLst>
                    <a:ext uri="{9D8B030D-6E8A-4147-A177-3AD203B41FA5}">
                      <a16:colId xmlns:a16="http://schemas.microsoft.com/office/drawing/2014/main" val="2641544574"/>
                    </a:ext>
                  </a:extLst>
                </a:gridCol>
                <a:gridCol w="993058">
                  <a:extLst>
                    <a:ext uri="{9D8B030D-6E8A-4147-A177-3AD203B41FA5}">
                      <a16:colId xmlns:a16="http://schemas.microsoft.com/office/drawing/2014/main" val="433553247"/>
                    </a:ext>
                  </a:extLst>
                </a:gridCol>
                <a:gridCol w="1052052">
                  <a:extLst>
                    <a:ext uri="{9D8B030D-6E8A-4147-A177-3AD203B41FA5}">
                      <a16:colId xmlns:a16="http://schemas.microsoft.com/office/drawing/2014/main" val="3366876880"/>
                    </a:ext>
                  </a:extLst>
                </a:gridCol>
                <a:gridCol w="1042219">
                  <a:extLst>
                    <a:ext uri="{9D8B030D-6E8A-4147-A177-3AD203B41FA5}">
                      <a16:colId xmlns:a16="http://schemas.microsoft.com/office/drawing/2014/main" val="1535780768"/>
                    </a:ext>
                  </a:extLst>
                </a:gridCol>
                <a:gridCol w="993058">
                  <a:extLst>
                    <a:ext uri="{9D8B030D-6E8A-4147-A177-3AD203B41FA5}">
                      <a16:colId xmlns:a16="http://schemas.microsoft.com/office/drawing/2014/main" val="504034336"/>
                    </a:ext>
                  </a:extLst>
                </a:gridCol>
                <a:gridCol w="1002890">
                  <a:extLst>
                    <a:ext uri="{9D8B030D-6E8A-4147-A177-3AD203B41FA5}">
                      <a16:colId xmlns:a16="http://schemas.microsoft.com/office/drawing/2014/main" val="2236208459"/>
                    </a:ext>
                  </a:extLst>
                </a:gridCol>
              </a:tblGrid>
              <a:tr h="584074">
                <a:tc gridSpan="9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lang="ja-JP" altLang="en-US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図表</a:t>
                      </a:r>
                      <a:r>
                        <a:rPr lang="en-US" altLang="ja-JP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7-11】</a:t>
                      </a:r>
                      <a:r>
                        <a:rPr lang="ja-JP" altLang="en-US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自社版</a:t>
                      </a:r>
                      <a:r>
                        <a:rPr lang="en-US" altLang="ja-JP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DC</a:t>
                      </a:r>
                      <a:r>
                        <a:rPr lang="ja-JP" altLang="en-US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方式</a:t>
                      </a:r>
                      <a:r>
                        <a:rPr lang="en-US" altLang="ja-JP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P/L</a:t>
                      </a:r>
                      <a:r>
                        <a:rPr lang="ja-JP" altLang="en-US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モデル活用によるシミュレーション</a:t>
                      </a:r>
                      <a:r>
                        <a:rPr lang="en-US" altLang="ja-JP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S2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00329521"/>
                  </a:ext>
                </a:extLst>
              </a:tr>
              <a:tr h="490132">
                <a:tc gridSpan="9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S2. </a:t>
                      </a: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売上高半減</a:t>
                      </a:r>
                      <a:r>
                        <a:rPr lang="en-US" altLang="ja-JP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〔</a:t>
                      </a: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損益分岐点（</a:t>
                      </a:r>
                      <a:r>
                        <a:rPr lang="en-US" altLang="ja-JP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BE</a:t>
                      </a: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）確保</a:t>
                      </a:r>
                      <a:r>
                        <a:rPr lang="en-US" altLang="ja-JP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〕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8256171"/>
                  </a:ext>
                </a:extLst>
              </a:tr>
              <a:tr h="447499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8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売上高半減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51802339"/>
                  </a:ext>
                </a:extLst>
              </a:tr>
              <a:tr h="53094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（対策なし）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（固定費のみ）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（変動費のみ）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（固・変動費）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45076769"/>
                  </a:ext>
                </a:extLst>
              </a:tr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売上高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9215470"/>
                  </a:ext>
                </a:extLst>
              </a:tr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変動費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440066"/>
                  </a:ext>
                </a:extLst>
              </a:tr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限界利益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4056368"/>
                  </a:ext>
                </a:extLst>
              </a:tr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固定費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0859290"/>
                  </a:ext>
                </a:extLst>
              </a:tr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営業利益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4696392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614DF966-C4AF-D680-1D9C-886CA61119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08058"/>
              </p:ext>
            </p:extLst>
          </p:nvPr>
        </p:nvGraphicFramePr>
        <p:xfrm>
          <a:off x="1347019" y="5384902"/>
          <a:ext cx="2487562" cy="4084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4168">
                  <a:extLst>
                    <a:ext uri="{9D8B030D-6E8A-4147-A177-3AD203B41FA5}">
                      <a16:colId xmlns:a16="http://schemas.microsoft.com/office/drawing/2014/main" val="1667106772"/>
                    </a:ext>
                  </a:extLst>
                </a:gridCol>
                <a:gridCol w="973394">
                  <a:extLst>
                    <a:ext uri="{9D8B030D-6E8A-4147-A177-3AD203B41FA5}">
                      <a16:colId xmlns:a16="http://schemas.microsoft.com/office/drawing/2014/main" val="3476280939"/>
                    </a:ext>
                  </a:extLst>
                </a:gridCol>
              </a:tblGrid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損益分岐点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4126510"/>
                  </a:ext>
                </a:extLst>
              </a:tr>
            </a:tbl>
          </a:graphicData>
        </a:graphic>
      </p:graphicFrame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ACF30636-8B73-F796-0F79-6D3AB94ADB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89722"/>
              </p:ext>
            </p:extLst>
          </p:nvPr>
        </p:nvGraphicFramePr>
        <p:xfrm>
          <a:off x="4839927" y="5384902"/>
          <a:ext cx="1059427" cy="4084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9427">
                  <a:extLst>
                    <a:ext uri="{9D8B030D-6E8A-4147-A177-3AD203B41FA5}">
                      <a16:colId xmlns:a16="http://schemas.microsoft.com/office/drawing/2014/main" val="3062706729"/>
                    </a:ext>
                  </a:extLst>
                </a:gridCol>
              </a:tblGrid>
              <a:tr h="40844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3854402"/>
                  </a:ext>
                </a:extLst>
              </a:tr>
            </a:tbl>
          </a:graphicData>
        </a:graphic>
      </p:graphicFrame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6515E95F-73EE-CB80-D0FB-960A00A663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049978"/>
              </p:ext>
            </p:extLst>
          </p:nvPr>
        </p:nvGraphicFramePr>
        <p:xfrm>
          <a:off x="6904700" y="5384902"/>
          <a:ext cx="1059427" cy="4084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9427">
                  <a:extLst>
                    <a:ext uri="{9D8B030D-6E8A-4147-A177-3AD203B41FA5}">
                      <a16:colId xmlns:a16="http://schemas.microsoft.com/office/drawing/2014/main" val="3062706729"/>
                    </a:ext>
                  </a:extLst>
                </a:gridCol>
              </a:tblGrid>
              <a:tr h="40844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3854402"/>
                  </a:ext>
                </a:extLst>
              </a:tr>
            </a:tbl>
          </a:graphicData>
        </a:graphic>
      </p:graphicFrame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1C968CC7-4993-C18F-E979-A6AB96D331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577637"/>
              </p:ext>
            </p:extLst>
          </p:nvPr>
        </p:nvGraphicFramePr>
        <p:xfrm>
          <a:off x="8969473" y="5384901"/>
          <a:ext cx="1059426" cy="4084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9426">
                  <a:extLst>
                    <a:ext uri="{9D8B030D-6E8A-4147-A177-3AD203B41FA5}">
                      <a16:colId xmlns:a16="http://schemas.microsoft.com/office/drawing/2014/main" val="3062706729"/>
                    </a:ext>
                  </a:extLst>
                </a:gridCol>
              </a:tblGrid>
              <a:tr h="40844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3854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3358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3DEC40-5F75-B13A-89B8-75DC11A859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D3D50AEC-FEE3-44E5-F1DF-E2F93DCC7E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233773"/>
              </p:ext>
            </p:extLst>
          </p:nvPr>
        </p:nvGraphicFramePr>
        <p:xfrm>
          <a:off x="1347019" y="906863"/>
          <a:ext cx="9635613" cy="41046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65738174"/>
                    </a:ext>
                  </a:extLst>
                </a:gridCol>
                <a:gridCol w="963562">
                  <a:extLst>
                    <a:ext uri="{9D8B030D-6E8A-4147-A177-3AD203B41FA5}">
                      <a16:colId xmlns:a16="http://schemas.microsoft.com/office/drawing/2014/main" val="916617298"/>
                    </a:ext>
                  </a:extLst>
                </a:gridCol>
                <a:gridCol w="1002890">
                  <a:extLst>
                    <a:ext uri="{9D8B030D-6E8A-4147-A177-3AD203B41FA5}">
                      <a16:colId xmlns:a16="http://schemas.microsoft.com/office/drawing/2014/main" val="3678578500"/>
                    </a:ext>
                  </a:extLst>
                </a:gridCol>
                <a:gridCol w="1061884">
                  <a:extLst>
                    <a:ext uri="{9D8B030D-6E8A-4147-A177-3AD203B41FA5}">
                      <a16:colId xmlns:a16="http://schemas.microsoft.com/office/drawing/2014/main" val="2641544574"/>
                    </a:ext>
                  </a:extLst>
                </a:gridCol>
                <a:gridCol w="993058">
                  <a:extLst>
                    <a:ext uri="{9D8B030D-6E8A-4147-A177-3AD203B41FA5}">
                      <a16:colId xmlns:a16="http://schemas.microsoft.com/office/drawing/2014/main" val="433553247"/>
                    </a:ext>
                  </a:extLst>
                </a:gridCol>
                <a:gridCol w="1052052">
                  <a:extLst>
                    <a:ext uri="{9D8B030D-6E8A-4147-A177-3AD203B41FA5}">
                      <a16:colId xmlns:a16="http://schemas.microsoft.com/office/drawing/2014/main" val="3366876880"/>
                    </a:ext>
                  </a:extLst>
                </a:gridCol>
                <a:gridCol w="1042219">
                  <a:extLst>
                    <a:ext uri="{9D8B030D-6E8A-4147-A177-3AD203B41FA5}">
                      <a16:colId xmlns:a16="http://schemas.microsoft.com/office/drawing/2014/main" val="1535780768"/>
                    </a:ext>
                  </a:extLst>
                </a:gridCol>
                <a:gridCol w="993058">
                  <a:extLst>
                    <a:ext uri="{9D8B030D-6E8A-4147-A177-3AD203B41FA5}">
                      <a16:colId xmlns:a16="http://schemas.microsoft.com/office/drawing/2014/main" val="504034336"/>
                    </a:ext>
                  </a:extLst>
                </a:gridCol>
                <a:gridCol w="1002890">
                  <a:extLst>
                    <a:ext uri="{9D8B030D-6E8A-4147-A177-3AD203B41FA5}">
                      <a16:colId xmlns:a16="http://schemas.microsoft.com/office/drawing/2014/main" val="2236208459"/>
                    </a:ext>
                  </a:extLst>
                </a:gridCol>
              </a:tblGrid>
              <a:tr h="584074">
                <a:tc gridSpan="9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lang="ja-JP" altLang="en-US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図表</a:t>
                      </a:r>
                      <a:r>
                        <a:rPr lang="en-US" altLang="ja-JP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7-12】</a:t>
                      </a:r>
                      <a:r>
                        <a:rPr lang="ja-JP" altLang="en-US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自社版</a:t>
                      </a:r>
                      <a:r>
                        <a:rPr lang="en-US" altLang="ja-JP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DC</a:t>
                      </a:r>
                      <a:r>
                        <a:rPr lang="ja-JP" altLang="en-US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方式</a:t>
                      </a:r>
                      <a:r>
                        <a:rPr lang="en-US" altLang="ja-JP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P/L</a:t>
                      </a:r>
                      <a:r>
                        <a:rPr lang="ja-JP" altLang="en-US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モデル活用によるシミュレーション</a:t>
                      </a:r>
                      <a:r>
                        <a:rPr lang="en-US" altLang="ja-JP" sz="1600" b="1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S3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00329521"/>
                  </a:ext>
                </a:extLst>
              </a:tr>
              <a:tr h="490132">
                <a:tc gridSpan="9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S3. </a:t>
                      </a: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売上高</a:t>
                      </a:r>
                      <a:r>
                        <a:rPr lang="en-US" altLang="ja-JP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80</a:t>
                      </a: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％回復（基準比</a:t>
                      </a:r>
                      <a:r>
                        <a:rPr lang="en-US" altLang="ja-JP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20</a:t>
                      </a: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％減収）</a:t>
                      </a:r>
                      <a:r>
                        <a:rPr lang="en-US" altLang="ja-JP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〔</a:t>
                      </a: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営業利益率</a:t>
                      </a:r>
                      <a:r>
                        <a:rPr lang="en-US" altLang="ja-JP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</a:t>
                      </a: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％確保</a:t>
                      </a:r>
                      <a:r>
                        <a:rPr lang="en-US" altLang="ja-JP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〕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8256171"/>
                  </a:ext>
                </a:extLst>
              </a:tr>
              <a:tr h="457331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8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売上高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80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％（基準比</a:t>
                      </a:r>
                      <a:r>
                        <a:rPr lang="en-US" altLang="ja-JP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20</a:t>
                      </a: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％減収）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51802339"/>
                  </a:ext>
                </a:extLst>
              </a:tr>
              <a:tr h="53094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（対策なし）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（固定費のみ）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（変動費のみ）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（固・変動費）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45076769"/>
                  </a:ext>
                </a:extLst>
              </a:tr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売上高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9215470"/>
                  </a:ext>
                </a:extLst>
              </a:tr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変動費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440066"/>
                  </a:ext>
                </a:extLst>
              </a:tr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限界利益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4056368"/>
                  </a:ext>
                </a:extLst>
              </a:tr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固定費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0859290"/>
                  </a:ext>
                </a:extLst>
              </a:tr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営業利益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4696392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DF8B41A0-54E9-2CCD-6A50-524303AEFDF2}"/>
              </a:ext>
            </a:extLst>
          </p:cNvPr>
          <p:cNvGraphicFramePr>
            <a:graphicFrameLocks noGrp="1"/>
          </p:cNvGraphicFramePr>
          <p:nvPr/>
        </p:nvGraphicFramePr>
        <p:xfrm>
          <a:off x="1347019" y="5384902"/>
          <a:ext cx="2487562" cy="4084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4168">
                  <a:extLst>
                    <a:ext uri="{9D8B030D-6E8A-4147-A177-3AD203B41FA5}">
                      <a16:colId xmlns:a16="http://schemas.microsoft.com/office/drawing/2014/main" val="1667106772"/>
                    </a:ext>
                  </a:extLst>
                </a:gridCol>
                <a:gridCol w="973394">
                  <a:extLst>
                    <a:ext uri="{9D8B030D-6E8A-4147-A177-3AD203B41FA5}">
                      <a16:colId xmlns:a16="http://schemas.microsoft.com/office/drawing/2014/main" val="3476280939"/>
                    </a:ext>
                  </a:extLst>
                </a:gridCol>
              </a:tblGrid>
              <a:tr h="408443">
                <a:tc>
                  <a:txBody>
                    <a:bodyPr/>
                    <a:lstStyle/>
                    <a:p>
                      <a:pPr algn="dist" fontAlgn="ctr">
                        <a:buNone/>
                      </a:pPr>
                      <a:r>
                        <a:rPr lang="ja-JP" alt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損益分岐点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4126510"/>
                  </a:ext>
                </a:extLst>
              </a:tr>
            </a:tbl>
          </a:graphicData>
        </a:graphic>
      </p:graphicFrame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19DB6F2A-16B8-3E1E-CBB0-C6C58297601F}"/>
              </a:ext>
            </a:extLst>
          </p:cNvPr>
          <p:cNvGraphicFramePr>
            <a:graphicFrameLocks noGrp="1"/>
          </p:cNvGraphicFramePr>
          <p:nvPr/>
        </p:nvGraphicFramePr>
        <p:xfrm>
          <a:off x="4839927" y="5384902"/>
          <a:ext cx="1059427" cy="4084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9427">
                  <a:extLst>
                    <a:ext uri="{9D8B030D-6E8A-4147-A177-3AD203B41FA5}">
                      <a16:colId xmlns:a16="http://schemas.microsoft.com/office/drawing/2014/main" val="3062706729"/>
                    </a:ext>
                  </a:extLst>
                </a:gridCol>
              </a:tblGrid>
              <a:tr h="40844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3854402"/>
                  </a:ext>
                </a:extLst>
              </a:tr>
            </a:tbl>
          </a:graphicData>
        </a:graphic>
      </p:graphicFrame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F841D759-AD4F-2A9A-E1D0-80D33A043FB2}"/>
              </a:ext>
            </a:extLst>
          </p:cNvPr>
          <p:cNvGraphicFramePr>
            <a:graphicFrameLocks noGrp="1"/>
          </p:cNvGraphicFramePr>
          <p:nvPr/>
        </p:nvGraphicFramePr>
        <p:xfrm>
          <a:off x="6904700" y="5384902"/>
          <a:ext cx="1059427" cy="4084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9427">
                  <a:extLst>
                    <a:ext uri="{9D8B030D-6E8A-4147-A177-3AD203B41FA5}">
                      <a16:colId xmlns:a16="http://schemas.microsoft.com/office/drawing/2014/main" val="3062706729"/>
                    </a:ext>
                  </a:extLst>
                </a:gridCol>
              </a:tblGrid>
              <a:tr h="40844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3854402"/>
                  </a:ext>
                </a:extLst>
              </a:tr>
            </a:tbl>
          </a:graphicData>
        </a:graphic>
      </p:graphicFrame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35547FBE-FB18-7187-4E5B-D9050746F482}"/>
              </a:ext>
            </a:extLst>
          </p:cNvPr>
          <p:cNvGraphicFramePr>
            <a:graphicFrameLocks noGrp="1"/>
          </p:cNvGraphicFramePr>
          <p:nvPr/>
        </p:nvGraphicFramePr>
        <p:xfrm>
          <a:off x="8969473" y="5384901"/>
          <a:ext cx="1059426" cy="4084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9426">
                  <a:extLst>
                    <a:ext uri="{9D8B030D-6E8A-4147-A177-3AD203B41FA5}">
                      <a16:colId xmlns:a16="http://schemas.microsoft.com/office/drawing/2014/main" val="3062706729"/>
                    </a:ext>
                  </a:extLst>
                </a:gridCol>
              </a:tblGrid>
              <a:tr h="40844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600" u="none" strike="noStrike" dirty="0">
                          <a:effectLst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3854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091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924</Words>
  <Application>Microsoft Office PowerPoint</Application>
  <PresentationFormat>ワイド画面</PresentationFormat>
  <Paragraphs>523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BIZ UDゴシック</vt:lpstr>
      <vt:lpstr>游ゴシック</vt:lpstr>
      <vt:lpstr>游ゴシック Light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長田 烈</dc:creator>
  <cp:lastModifiedBy>長田 烈</cp:lastModifiedBy>
  <cp:revision>6</cp:revision>
  <dcterms:created xsi:type="dcterms:W3CDTF">2025-10-07T05:42:18Z</dcterms:created>
  <dcterms:modified xsi:type="dcterms:W3CDTF">2025-10-07T23:56:51Z</dcterms:modified>
</cp:coreProperties>
</file>